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9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1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9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9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2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5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4574C-4A38-4F12-AD6C-CAB9D3E97A4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2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1058" y="228600"/>
            <a:ext cx="5255342" cy="16764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058" y="295443"/>
            <a:ext cx="5029200" cy="147002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Ink Free" panose="03080402000500000000" pitchFamily="66" charset="0"/>
              </a:rPr>
              <a:t>Objective: Student will be able to </a:t>
            </a:r>
            <a:r>
              <a:rPr lang="en-US" sz="2400" b="1" dirty="0" smtClean="0">
                <a:latin typeface="Ink Free" panose="03080402000500000000" pitchFamily="66" charset="0"/>
              </a:rPr>
              <a:t>use numbers expressed in scientific notation and perform different types of operations. </a:t>
            </a:r>
            <a:endParaRPr lang="en-US" sz="2400" b="1" dirty="0">
              <a:latin typeface="Ink Free" panose="03080402000500000000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3458" y="2362249"/>
            <a:ext cx="8531942" cy="394335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2329" y="1905000"/>
            <a:ext cx="6934200" cy="2667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Bell Work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Answer the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Four Gray Stones With Carved Texts on Metal Bo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33543"/>
            <a:ext cx="2478142" cy="202870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38200" y="3645611"/>
                <a:ext cx="2133600" cy="2526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/>
                        </a:rPr>
                        <m:t>𝟏</m:t>
                      </m:r>
                      <m:r>
                        <a:rPr lang="en-US" sz="4000" b="1" i="1" smtClean="0">
                          <a:latin typeface="Cambria Math"/>
                        </a:rPr>
                        <m:t>. 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/>
                                </a:rPr>
                                <m:t>𝟗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/>
                                </a:rPr>
                                <m:t>𝟐𝟓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4000" b="1" dirty="0" smtClean="0"/>
              </a:p>
              <a:p>
                <a:endParaRPr lang="en-US" sz="40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45611"/>
                <a:ext cx="2133600" cy="25265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876800" y="3733800"/>
                <a:ext cx="2133600" cy="1470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4400" b="1" dirty="0" smtClean="0"/>
                  <a:t>2.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4400" b="1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sz="4400" b="1" i="1" smtClean="0">
                            <a:latin typeface="Cambria Math"/>
                          </a:rPr>
                          <m:t>𝟑</m:t>
                        </m:r>
                      </m:deg>
                      <m:e>
                        <m:f>
                          <m:fPr>
                            <m:ctrlPr>
                              <a:rPr lang="en-US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400" b="1" i="1" smtClean="0">
                                <a:latin typeface="Cambria Math"/>
                              </a:rPr>
                              <m:t>𝟖</m:t>
                            </m:r>
                          </m:num>
                          <m:den>
                            <m:r>
                              <a:rPr lang="en-US" sz="4400" b="1" i="1" smtClean="0">
                                <a:latin typeface="Cambria Math"/>
                              </a:rPr>
                              <m:t>𝟐𝟏𝟔</m:t>
                            </m:r>
                          </m:den>
                        </m:f>
                      </m:e>
                    </m:rad>
                  </m:oMath>
                </a14:m>
                <a:endParaRPr lang="en-US" sz="4400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733800"/>
                <a:ext cx="2133600" cy="1470146"/>
              </a:xfrm>
              <a:prstGeom prst="rect">
                <a:avLst/>
              </a:prstGeom>
              <a:blipFill rotWithShape="1">
                <a:blip r:embed="rId4"/>
                <a:stretch>
                  <a:fillRect l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23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077200" cy="2232025"/>
          </a:xfrm>
        </p:spPr>
        <p:txBody>
          <a:bodyPr>
            <a:noAutofit/>
          </a:bodyPr>
          <a:lstStyle/>
          <a:p>
            <a:r>
              <a:rPr lang="en-US" sz="5400" b="1" u="sng" dirty="0" smtClean="0">
                <a:latin typeface="Ink Free" panose="03080402000500000000" pitchFamily="66" charset="0"/>
              </a:rPr>
              <a:t>Unit: </a:t>
            </a:r>
            <a:r>
              <a:rPr lang="en-US" sz="5400" b="1" dirty="0" smtClean="0">
                <a:latin typeface="Ink Free" panose="03080402000500000000" pitchFamily="66" charset="0"/>
              </a:rPr>
              <a:t>Exponents &amp; Scientific Notation</a:t>
            </a:r>
            <a:br>
              <a:rPr lang="en-US" sz="5400" b="1" dirty="0" smtClean="0">
                <a:latin typeface="Ink Free" panose="03080402000500000000" pitchFamily="66" charset="0"/>
              </a:rPr>
            </a:br>
            <a:r>
              <a:rPr lang="en-US" sz="5400" b="1" u="sng" dirty="0" smtClean="0">
                <a:latin typeface="Ink Free" panose="03080402000500000000" pitchFamily="66" charset="0"/>
              </a:rPr>
              <a:t>Topic: </a:t>
            </a:r>
            <a:r>
              <a:rPr lang="en-US" sz="5400" b="1" dirty="0" smtClean="0">
                <a:latin typeface="Ink Free" panose="03080402000500000000" pitchFamily="66" charset="0"/>
              </a:rPr>
              <a:t>Scientific Notation</a:t>
            </a:r>
            <a:endParaRPr lang="en-US" sz="5400" b="1" u="sng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8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2362200"/>
          </a:xfrm>
        </p:spPr>
        <p:txBody>
          <a:bodyPr>
            <a:noAutofit/>
          </a:bodyPr>
          <a:lstStyle/>
          <a:p>
            <a:pPr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Notation 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79985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Scientific notation is a shorthand way of writing really </a:t>
            </a:r>
            <a:r>
              <a:rPr lang="en-US" sz="2800" b="1" dirty="0" smtClean="0">
                <a:solidFill>
                  <a:srgbClr val="FF0000"/>
                </a:solidFill>
              </a:rPr>
              <a:t>large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or really </a:t>
            </a:r>
            <a:r>
              <a:rPr lang="en-US" sz="2800" b="1" dirty="0" smtClean="0">
                <a:solidFill>
                  <a:srgbClr val="FF0000"/>
                </a:solidFill>
              </a:rPr>
              <a:t>small</a:t>
            </a:r>
            <a:r>
              <a:rPr lang="en-US" sz="2800" dirty="0" smtClean="0"/>
              <a:t> numbers.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Scientific notation is written as a </a:t>
            </a:r>
            <a:r>
              <a:rPr lang="en-US" sz="2800" b="1" dirty="0" smtClean="0">
                <a:solidFill>
                  <a:srgbClr val="FF0000"/>
                </a:solidFill>
              </a:rPr>
              <a:t>product</a:t>
            </a:r>
            <a:r>
              <a:rPr lang="en-US" sz="2800" dirty="0" smtClean="0"/>
              <a:t> of two numbers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The first number must be between </a:t>
            </a:r>
            <a:r>
              <a:rPr lang="en-US" sz="2800" b="1" dirty="0" smtClean="0">
                <a:solidFill>
                  <a:srgbClr val="FF0000"/>
                </a:solidFill>
              </a:rPr>
              <a:t>1 and 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The second number must be a </a:t>
            </a:r>
            <a:r>
              <a:rPr lang="en-US" sz="2800" b="1" dirty="0" smtClean="0">
                <a:solidFill>
                  <a:srgbClr val="FF0000"/>
                </a:solidFill>
              </a:rPr>
              <a:t>power </a:t>
            </a:r>
            <a:r>
              <a:rPr lang="en-US" sz="2800" dirty="0" smtClean="0"/>
              <a:t>of 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556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2362200"/>
          </a:xfrm>
        </p:spPr>
        <p:txBody>
          <a:bodyPr>
            <a:noAutofit/>
          </a:bodyPr>
          <a:lstStyle/>
          <a:p>
            <a:pPr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Converting Standard to Scientific Notation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870770"/>
            <a:ext cx="79985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Create a number between </a:t>
            </a:r>
            <a:r>
              <a:rPr lang="en-US" sz="2800" b="1" dirty="0" smtClean="0"/>
              <a:t>1 and 10 </a:t>
            </a:r>
            <a:r>
              <a:rPr lang="en-US" sz="2800" dirty="0" smtClean="0"/>
              <a:t>by moving the decimal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Count the number of times that you moved the decimal.</a:t>
            </a:r>
            <a:r>
              <a:rPr lang="en-US" sz="2800" dirty="0"/>
              <a:t> </a:t>
            </a:r>
            <a:r>
              <a:rPr lang="en-US" sz="2800" dirty="0" smtClean="0"/>
              <a:t>This number will be your </a:t>
            </a:r>
            <a:r>
              <a:rPr lang="en-US" sz="2800" b="1" dirty="0" smtClean="0"/>
              <a:t>power of 10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your number is greater than one, the exponent will be </a:t>
            </a:r>
            <a:r>
              <a:rPr lang="en-US" sz="2800" b="1" dirty="0" smtClean="0"/>
              <a:t>positive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your number is less than one (like a decimal), the exponent will be </a:t>
            </a:r>
            <a:r>
              <a:rPr lang="en-US" sz="2800" b="1" dirty="0" smtClean="0"/>
              <a:t>negative</a:t>
            </a:r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6477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228600"/>
            <a:ext cx="7772400" cy="2362200"/>
          </a:xfrm>
        </p:spPr>
        <p:txBody>
          <a:bodyPr>
            <a:noAutofit/>
          </a:bodyPr>
          <a:lstStyle/>
          <a:p>
            <a:pPr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12058" y="1237595"/>
                <a:ext cx="7998542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1)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𝟏</m:t>
                    </m:r>
                    <m:r>
                      <a:rPr lang="en-US" sz="2800" b="1" i="1" smtClean="0">
                        <a:latin typeface="Cambria Math"/>
                      </a:rPr>
                      <m:t>,</m:t>
                    </m:r>
                    <m:r>
                      <a:rPr lang="en-US" sz="2800" b="1" i="1" smtClean="0">
                        <a:latin typeface="Cambria Math"/>
                      </a:rPr>
                      <m:t>𝟐𝟑𝟒</m:t>
                    </m:r>
                    <m:r>
                      <a:rPr lang="en-US" sz="2800" b="1" i="1" smtClean="0">
                        <a:latin typeface="Cambria Math"/>
                      </a:rPr>
                      <m:t>,</m:t>
                    </m:r>
                    <m:r>
                      <a:rPr lang="en-US" sz="2800" b="1" i="1" smtClean="0">
                        <a:latin typeface="Cambria Math"/>
                      </a:rPr>
                      <m:t>𝟎𝟎𝟎</m:t>
                    </m:r>
                  </m:oMath>
                </a14:m>
                <a:endParaRPr lang="en-US" sz="2800" b="1" dirty="0" smtClean="0"/>
              </a:p>
              <a:p>
                <a:endParaRPr lang="en-US" sz="2800" b="1" dirty="0" smtClean="0"/>
              </a:p>
              <a:p>
                <a:endParaRPr lang="en-US" sz="2800" b="1" dirty="0"/>
              </a:p>
              <a:p>
                <a:r>
                  <a:rPr lang="en-US" sz="2800" b="1" dirty="0" smtClean="0"/>
                  <a:t>2)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𝟑𝟒</m:t>
                    </m:r>
                    <m:r>
                      <a:rPr lang="en-US" sz="2800" b="1" i="1" smtClean="0">
                        <a:latin typeface="Cambria Math"/>
                      </a:rPr>
                      <m:t>,</m:t>
                    </m:r>
                    <m:r>
                      <a:rPr lang="en-US" sz="2800" b="1" i="1" smtClean="0">
                        <a:latin typeface="Cambria Math"/>
                      </a:rPr>
                      <m:t>𝟎𝟎𝟎</m:t>
                    </m:r>
                  </m:oMath>
                </a14:m>
                <a:endParaRPr lang="en-US" sz="2800" b="1" dirty="0" smtClean="0"/>
              </a:p>
              <a:p>
                <a:endParaRPr lang="en-US" sz="2800" b="1" dirty="0" smtClean="0"/>
              </a:p>
              <a:p>
                <a:endParaRPr lang="en-US" sz="2800" b="1" dirty="0" smtClean="0"/>
              </a:p>
              <a:p>
                <a:r>
                  <a:rPr lang="en-US" sz="2800" b="1" dirty="0" smtClean="0"/>
                  <a:t>3)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𝟎</m:t>
                    </m:r>
                    <m:r>
                      <a:rPr lang="en-US" sz="2800" b="1" i="1" smtClean="0">
                        <a:latin typeface="Cambria Math"/>
                      </a:rPr>
                      <m:t>.</m:t>
                    </m:r>
                    <m:r>
                      <a:rPr lang="en-US" sz="2800" b="1" i="1" smtClean="0">
                        <a:latin typeface="Cambria Math"/>
                      </a:rPr>
                      <m:t>𝟎𝟎𝟎𝟑𝟕𝟒</m:t>
                    </m:r>
                  </m:oMath>
                </a14:m>
                <a:endParaRPr lang="en-US" sz="2800" b="1" dirty="0" smtClean="0"/>
              </a:p>
              <a:p>
                <a:endParaRPr lang="en-US" sz="2800" b="1" dirty="0" smtClean="0"/>
              </a:p>
              <a:p>
                <a:endParaRPr lang="en-US" sz="2800" b="1" dirty="0"/>
              </a:p>
              <a:p>
                <a:r>
                  <a:rPr lang="en-US" sz="2800" b="1" dirty="0" smtClean="0"/>
                  <a:t>4)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𝟎</m:t>
                    </m:r>
                    <m:r>
                      <a:rPr lang="en-US" sz="2800" b="1" i="1" smtClean="0">
                        <a:latin typeface="Cambria Math"/>
                      </a:rPr>
                      <m:t>.</m:t>
                    </m:r>
                    <m:r>
                      <a:rPr lang="en-US" sz="2800" b="1" i="1" smtClean="0">
                        <a:latin typeface="Cambria Math"/>
                      </a:rPr>
                      <m:t>𝟎𝟎𝟐𝟑</m:t>
                    </m:r>
                  </m:oMath>
                </a14:m>
                <a:r>
                  <a:rPr lang="en-US" sz="2800" b="1" dirty="0" smtClean="0"/>
                  <a:t>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58" y="1237595"/>
                <a:ext cx="7998542" cy="4401205"/>
              </a:xfrm>
              <a:prstGeom prst="rect">
                <a:avLst/>
              </a:prstGeom>
              <a:blipFill rotWithShape="1">
                <a:blip r:embed="rId2"/>
                <a:stretch>
                  <a:fillRect l="-1523" t="-1247" b="-30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574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2362200"/>
          </a:xfrm>
        </p:spPr>
        <p:txBody>
          <a:bodyPr>
            <a:noAutofit/>
          </a:bodyPr>
          <a:lstStyle/>
          <a:p>
            <a:pPr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Converting Scientific to Standard: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870770"/>
            <a:ext cx="79985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Move the decimal the same number of places as the </a:t>
            </a:r>
            <a:r>
              <a:rPr lang="en-US" sz="2800" b="1" dirty="0" smtClean="0"/>
              <a:t>exponent.</a:t>
            </a:r>
            <a:r>
              <a:rPr lang="en-US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If the exponent is positive, move the decimal to the </a:t>
            </a:r>
            <a:r>
              <a:rPr lang="en-US" sz="2800" b="1" dirty="0" smtClean="0"/>
              <a:t>right</a:t>
            </a:r>
            <a:r>
              <a:rPr lang="en-US" sz="2800" dirty="0" smtClean="0"/>
              <a:t> in order to make the number </a:t>
            </a:r>
            <a:r>
              <a:rPr lang="en-US" sz="2800" b="1" dirty="0" smtClean="0"/>
              <a:t>larger. </a:t>
            </a:r>
            <a:r>
              <a:rPr lang="en-US" sz="2800" dirty="0" smtClean="0"/>
              <a:t>(Add zeros as placeholders if necessary)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If the exponent is negative, move the decimal to the </a:t>
            </a:r>
            <a:r>
              <a:rPr lang="en-US" sz="2800" b="1" dirty="0" smtClean="0"/>
              <a:t>left</a:t>
            </a:r>
            <a:r>
              <a:rPr lang="en-US" sz="2800" dirty="0" smtClean="0"/>
              <a:t> in order to make the number </a:t>
            </a:r>
            <a:r>
              <a:rPr lang="en-US" sz="2800" b="1" dirty="0" smtClean="0"/>
              <a:t>smaller. </a:t>
            </a:r>
            <a:r>
              <a:rPr lang="en-US" sz="2800" dirty="0" smtClean="0"/>
              <a:t>(Add zeros as placeholders if necessary) </a:t>
            </a:r>
          </a:p>
        </p:txBody>
      </p:sp>
    </p:spTree>
    <p:extLst>
      <p:ext uri="{BB962C8B-B14F-4D97-AF65-F5344CB8AC3E}">
        <p14:creationId xmlns:p14="http://schemas.microsoft.com/office/powerpoint/2010/main" val="2041682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228600"/>
            <a:ext cx="7772400" cy="2362200"/>
          </a:xfrm>
        </p:spPr>
        <p:txBody>
          <a:bodyPr>
            <a:noAutofit/>
          </a:bodyPr>
          <a:lstStyle/>
          <a:p>
            <a:pPr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12058" y="1237595"/>
                <a:ext cx="7998542" cy="4445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𝟐</m:t>
                    </m:r>
                    <m:r>
                      <a:rPr lang="en-US" sz="2800" b="1" i="1" smtClean="0">
                        <a:latin typeface="Cambria Math"/>
                      </a:rPr>
                      <m:t>.</m:t>
                    </m:r>
                    <m:r>
                      <a:rPr lang="en-US" sz="2800" b="1" i="1" smtClean="0">
                        <a:latin typeface="Cambria Math"/>
                      </a:rPr>
                      <m:t>𝟒𝟓</m:t>
                    </m:r>
                    <m:r>
                      <a:rPr lang="en-US" sz="2800" b="1" i="1" smtClean="0">
                        <a:latin typeface="Cambria Math"/>
                      </a:rPr>
                      <m:t> ×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𝟔</m:t>
                        </m:r>
                      </m:sup>
                    </m:sSup>
                  </m:oMath>
                </a14:m>
                <a:endParaRPr lang="en-US" sz="2800" b="1" dirty="0" smtClean="0"/>
              </a:p>
              <a:p>
                <a:pPr marL="514350" indent="-514350">
                  <a:buAutoNum type="arabicParenR"/>
                </a:pPr>
                <a:endParaRPr lang="en-US" sz="2800" b="1" dirty="0" smtClean="0"/>
              </a:p>
              <a:p>
                <a:pPr marL="514350" indent="-514350">
                  <a:buAutoNum type="arabicParenR"/>
                </a:pPr>
                <a:endParaRPr lang="en-US" sz="2800" b="1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𝟑</m:t>
                    </m:r>
                    <m:r>
                      <a:rPr lang="en-US" sz="2800" b="1" i="1" smtClean="0">
                        <a:latin typeface="Cambria Math"/>
                      </a:rPr>
                      <m:t>.</m:t>
                    </m:r>
                    <m:r>
                      <a:rPr lang="en-US" sz="2800" b="1" i="1" smtClean="0">
                        <a:latin typeface="Cambria Math"/>
                      </a:rPr>
                      <m:t>𝟒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 smtClean="0"/>
              </a:p>
              <a:p>
                <a:pPr marL="514350" indent="-514350">
                  <a:buAutoNum type="arabicParenR"/>
                </a:pPr>
                <a:endParaRPr lang="en-US" sz="2800" b="1" dirty="0" smtClean="0"/>
              </a:p>
              <a:p>
                <a:pPr marL="514350" indent="-514350">
                  <a:buAutoNum type="arabicParenR"/>
                </a:pPr>
                <a:endParaRPr lang="en-US" sz="2800" b="1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𝟖</m:t>
                    </m:r>
                    <m:r>
                      <a:rPr lang="en-US" sz="2800" b="1" i="1" smtClean="0">
                        <a:latin typeface="Cambria Math"/>
                      </a:rPr>
                      <m:t>.</m:t>
                    </m:r>
                    <m:r>
                      <a:rPr lang="en-US" sz="2800" b="1" i="1" smtClean="0">
                        <a:latin typeface="Cambria Math"/>
                      </a:rPr>
                      <m:t>𝟑𝟏𝟐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sup>
                    </m:sSup>
                  </m:oMath>
                </a14:m>
                <a:endParaRPr lang="en-US" sz="2800" b="1" dirty="0" smtClean="0"/>
              </a:p>
              <a:p>
                <a:pPr marL="514350" indent="-514350">
                  <a:buAutoNum type="arabicParenR"/>
                </a:pPr>
                <a:endParaRPr lang="en-US" sz="2800" b="1" dirty="0" smtClean="0"/>
              </a:p>
              <a:p>
                <a:pPr marL="514350" indent="-514350">
                  <a:buAutoNum type="arabicParenR"/>
                </a:pPr>
                <a:endParaRPr lang="en-US" sz="2800" b="1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𝟓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𝟓</m:t>
                        </m:r>
                      </m:sup>
                    </m:sSup>
                  </m:oMath>
                </a14:m>
                <a:endParaRPr lang="en-US" sz="2800" b="1" dirty="0" smtClean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58" y="1237595"/>
                <a:ext cx="7998542" cy="44453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6180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292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Objective: Student will be able to use numbers expressed in scientific notation and perform different types of operations. </vt:lpstr>
      <vt:lpstr>Unit: Exponents &amp; Scientific Notation Topic: Scientific Notation</vt:lpstr>
      <vt:lpstr>Scientific Notation </vt:lpstr>
      <vt:lpstr>Converting Standard to Scientific Notation</vt:lpstr>
      <vt:lpstr>Examples:</vt:lpstr>
      <vt:lpstr>Converting Scientific to Standard:</vt:lpstr>
      <vt:lpstr>Examples: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Objective: Student will be able to understand the difference between rational and irrational numbers</dc:title>
  <dc:creator>Zach Carlson</dc:creator>
  <cp:lastModifiedBy>Zach Carlson</cp:lastModifiedBy>
  <cp:revision>12</cp:revision>
  <dcterms:created xsi:type="dcterms:W3CDTF">2019-01-11T20:20:41Z</dcterms:created>
  <dcterms:modified xsi:type="dcterms:W3CDTF">2019-01-14T21:45:59Z</dcterms:modified>
</cp:coreProperties>
</file>